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3" r:id="rId2"/>
    <p:sldId id="294" r:id="rId3"/>
    <p:sldId id="327" r:id="rId4"/>
    <p:sldId id="316" r:id="rId5"/>
    <p:sldId id="328" r:id="rId6"/>
    <p:sldId id="318" r:id="rId7"/>
    <p:sldId id="319" r:id="rId8"/>
    <p:sldId id="320" r:id="rId9"/>
    <p:sldId id="282" r:id="rId10"/>
    <p:sldId id="329" r:id="rId11"/>
    <p:sldId id="333" r:id="rId12"/>
    <p:sldId id="330" r:id="rId13"/>
    <p:sldId id="331" r:id="rId14"/>
    <p:sldId id="313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ol Kwi. Witczak" initials="KKW" lastIdx="1" clrIdx="0">
    <p:extLst>
      <p:ext uri="{19B8F6BF-5375-455C-9EA6-DF929625EA0E}">
        <p15:presenceInfo xmlns:p15="http://schemas.microsoft.com/office/powerpoint/2012/main" userId="S-1-5-21-1590810038-2351709333-1971472404-11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34F16-7D22-4331-A9AA-FE07CFB3F7E1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CAA6F-6990-4FEC-9AF4-3EA47DEDF4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9927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CAA6F-6990-4FEC-9AF4-3EA47DEDF4AA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169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07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1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747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749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106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56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37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41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6423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129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299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DEFB4-488E-4BF9-B4AB-9F56381EF8CF}" type="datetimeFigureOut">
              <a:rPr lang="pl-PL" smtClean="0"/>
              <a:t>04.09.2019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F8E9D-D423-4985-8DE7-C4D4FE10BAB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2038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Excel_Worksheet1.xls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bertzmedical.pl/" TargetMode="External"/><Relationship Id="rId4" Type="http://schemas.openxmlformats.org/officeDocument/2006/relationships/hyperlink" Target="mailto:.pigula@bertzmedical.p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12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7DD6CC9-9117-4146-9D38-05D9D9A00E9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9329"/>
          <a:stretch>
            <a:fillRect/>
          </a:stretch>
        </p:blipFill>
        <p:spPr>
          <a:xfrm>
            <a:off x="5365986" y="0"/>
            <a:ext cx="6826014" cy="6858000"/>
          </a:xfrm>
          <a:custGeom>
            <a:avLst/>
            <a:gdLst>
              <a:gd name="connsiteX0" fmla="*/ 0 w 6826014"/>
              <a:gd name="connsiteY0" fmla="*/ 0 h 6845300"/>
              <a:gd name="connsiteX1" fmla="*/ 6826014 w 6826014"/>
              <a:gd name="connsiteY1" fmla="*/ 0 h 6845300"/>
              <a:gd name="connsiteX2" fmla="*/ 6826014 w 6826014"/>
              <a:gd name="connsiteY2" fmla="*/ 6845300 h 6845300"/>
              <a:gd name="connsiteX3" fmla="*/ 3549414 w 6826014"/>
              <a:gd name="connsiteY3" fmla="*/ 6845300 h 684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6014" h="6845300">
                <a:moveTo>
                  <a:pt x="0" y="0"/>
                </a:moveTo>
                <a:lnTo>
                  <a:pt x="6826014" y="0"/>
                </a:lnTo>
                <a:lnTo>
                  <a:pt x="6826014" y="6845300"/>
                </a:lnTo>
                <a:lnTo>
                  <a:pt x="3549414" y="6845300"/>
                </a:lnTo>
                <a:close/>
              </a:path>
            </a:pathLst>
          </a:custGeom>
        </p:spPr>
      </p:pic>
      <p:sp>
        <p:nvSpPr>
          <p:cNvPr id="4" name="Podtytuł 3"/>
          <p:cNvSpPr>
            <a:spLocks noGrp="1"/>
          </p:cNvSpPr>
          <p:nvPr>
            <p:ph type="subTitle" idx="1"/>
          </p:nvPr>
        </p:nvSpPr>
        <p:spPr>
          <a:xfrm>
            <a:off x="3775429" y="5898178"/>
            <a:ext cx="4324773" cy="1107996"/>
          </a:xfrm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200" dirty="0"/>
              <a:t>Uniwersyteckie Centrum Kliniczne im. prof. K. Gibińskiego Śląskiego </a:t>
            </a:r>
            <a:endParaRPr lang="pl-P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200" dirty="0" smtClean="0"/>
              <a:t>Uniwersytetu </a:t>
            </a:r>
            <a:r>
              <a:rPr lang="pl-PL" sz="1200" dirty="0"/>
              <a:t>Medycznego w Katowicach </a:t>
            </a:r>
            <a:endParaRPr lang="pl-P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l-P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1200" dirty="0" smtClean="0"/>
              <a:t>Katowice</a:t>
            </a:r>
            <a:r>
              <a:rPr lang="pl-PL" sz="1200" dirty="0" smtClean="0"/>
              <a:t>, 9 września </a:t>
            </a:r>
            <a:r>
              <a:rPr lang="pl-PL" sz="1200" dirty="0"/>
              <a:t>2019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009" y="5701720"/>
            <a:ext cx="2848468" cy="969449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72" y="4884991"/>
            <a:ext cx="3054994" cy="2160000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121472" y="1989499"/>
            <a:ext cx="7307914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dirty="0" smtClean="0"/>
              <a:t>DIALOG TECHNICZNY </a:t>
            </a:r>
            <a:br>
              <a:rPr lang="pl-PL" sz="2400" dirty="0" smtClean="0"/>
            </a:br>
            <a:r>
              <a:rPr lang="pl-PL" sz="2400" dirty="0"/>
              <a:t>Zakup tomografu komputerowego 64 rzędowego wraz </a:t>
            </a:r>
            <a:endParaRPr lang="pl-PL" sz="2400" dirty="0" smtClean="0"/>
          </a:p>
          <a:p>
            <a:pPr>
              <a:lnSpc>
                <a:spcPct val="150000"/>
              </a:lnSpc>
            </a:pPr>
            <a:r>
              <a:rPr lang="pl-PL" sz="2400" dirty="0" smtClean="0"/>
              <a:t>z </a:t>
            </a:r>
            <a:r>
              <a:rPr lang="pl-PL" sz="2400" dirty="0"/>
              <a:t>adaptacją pomieszczeń Szpitala na potrzeby Pracowni Tomografu Komputerowego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11416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ole tekstowe 5"/>
          <p:cNvSpPr txBox="1">
            <a:spLocks noChangeArrowheads="1"/>
          </p:cNvSpPr>
          <p:nvPr/>
        </p:nvSpPr>
        <p:spPr bwMode="auto">
          <a:xfrm>
            <a:off x="928992" y="835478"/>
            <a:ext cx="8389937" cy="49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Koszt materiałów zużywalnych:</a:t>
            </a:r>
            <a:endParaRPr kumimoji="0" lang="pl-PL" altLang="pl-PL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141723"/>
              </p:ext>
            </p:extLst>
          </p:nvPr>
        </p:nvGraphicFramePr>
        <p:xfrm>
          <a:off x="928992" y="1839343"/>
          <a:ext cx="10095542" cy="2016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Worksheet" r:id="rId4" imgW="7867657" imgH="1571548" progId="Excel.Sheet.12">
                  <p:embed/>
                </p:oleObj>
              </mc:Choice>
              <mc:Fallback>
                <p:oleObj name="Worksheet" r:id="rId4" imgW="7867657" imgH="157154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28992" y="1839343"/>
                        <a:ext cx="10095542" cy="2016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367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nalezione obrazy dla zapytania mgb co2 insuflato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508" y="1352006"/>
            <a:ext cx="6230984" cy="415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1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34789" y="3643151"/>
            <a:ext cx="2586750" cy="3842948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100" y="451416"/>
            <a:ext cx="5247597" cy="40335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65219" y="1668826"/>
            <a:ext cx="109258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dirty="0" smtClean="0"/>
          </a:p>
          <a:p>
            <a:pPr>
              <a:lnSpc>
                <a:spcPct val="150000"/>
              </a:lnSpc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Łatwa </a:t>
            </a: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regulacja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objętości </a:t>
            </a: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ciśnienia gazu,</a:t>
            </a: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Automatyczna </a:t>
            </a: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korekcja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nadciśnienia,</a:t>
            </a: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Wyświetlanie użycia gazu,</a:t>
            </a: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Wstępny </a:t>
            </a: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wybór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wartości ciśnienia wyrażonej </a:t>
            </a: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mmHg,</a:t>
            </a: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Cztery stopnie przepływu z możliwością dopasowania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do wymogów pacjenta i badania,</a:t>
            </a: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Złącze DIN do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pl-PL" baseline="-25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60716" y="699553"/>
            <a:ext cx="8141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Insuflator</a:t>
            </a:r>
            <a:r>
              <a:rPr lang="pl-PL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</a:t>
            </a:r>
            <a:r>
              <a:rPr lang="pl-PL" sz="2400" baseline="-25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pl-PL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wirtualnej </a:t>
            </a:r>
            <a:r>
              <a:rPr lang="pl-PL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kolonoskopii</a:t>
            </a:r>
            <a:endParaRPr lang="pl-PL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89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7" t="9749" r="18041" b="18056"/>
          <a:stretch/>
        </p:blipFill>
        <p:spPr>
          <a:xfrm>
            <a:off x="7499757" y="1010194"/>
            <a:ext cx="4605158" cy="3701143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574370" y="1798968"/>
            <a:ext cx="6766956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Jednorazowy zestaw materiałów eksploatacyjnych </a:t>
            </a:r>
            <a:r>
              <a:rPr lang="pl-P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do bezpiecznej i niezawodnej 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obsługi urządzenia</a:t>
            </a:r>
          </a:p>
          <a:p>
            <a:pPr>
              <a:spcBef>
                <a:spcPts val="300"/>
              </a:spcBef>
            </a:pPr>
            <a:endParaRPr lang="pl-PL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Elementy</a:t>
            </a:r>
            <a:r>
              <a:rPr lang="pl-P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ts val="300"/>
              </a:spcBef>
            </a:pPr>
            <a:r>
              <a:rPr lang="pl-P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 filtr hydrofobowy (ochrona przed 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przepływem</a:t>
            </a:r>
            <a:endParaRPr lang="pl-P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wstecznym </a:t>
            </a:r>
            <a:r>
              <a:rPr lang="pl-P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urządzenia),</a:t>
            </a:r>
            <a:endParaRPr lang="pl-P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 </a:t>
            </a:r>
            <a:r>
              <a:rPr lang="pl-P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rurka PCW z adapterem do rurki 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jelitowej/cewnika    </a:t>
            </a:r>
          </a:p>
          <a:p>
            <a:pPr>
              <a:spcBef>
                <a:spcPts val="300"/>
              </a:spcBef>
            </a:pPr>
            <a:r>
              <a:rPr lang="pl-P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l-PL" sz="20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Foleya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74370" y="4868410"/>
            <a:ext cx="533759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Cena </a:t>
            </a:r>
            <a:r>
              <a:rPr lang="pl-PL" sz="20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insuflatora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ML-GL: 30 000,00 zł netto.</a:t>
            </a:r>
          </a:p>
          <a:p>
            <a:pPr>
              <a:spcBef>
                <a:spcPts val="300"/>
              </a:spcBef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Cena jednorazowego zestawu: 78,00 zł netto.</a:t>
            </a:r>
          </a:p>
          <a:p>
            <a:pPr>
              <a:spcBef>
                <a:spcPts val="300"/>
              </a:spcBef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pl-PL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rostokąt 1"/>
          <p:cNvSpPr/>
          <p:nvPr/>
        </p:nvSpPr>
        <p:spPr>
          <a:xfrm>
            <a:off x="575680" y="825658"/>
            <a:ext cx="3382168" cy="113877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square">
            <a:spAutoFit/>
          </a:bodyPr>
          <a:lstStyle>
            <a:lvl1pPr marL="444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Materiały eksploatacyjne </a:t>
            </a:r>
            <a:endParaRPr kumimoji="0" lang="pl-PL" altLang="pl-PL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pl-PL" altLang="pl-PL" dirty="0">
              <a:solidFill>
                <a:srgbClr val="000000"/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pl-PL" altLang="pl-PL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10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Obraz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7" t="18104" r="11879" b="20095"/>
          <a:stretch/>
        </p:blipFill>
        <p:spPr bwMode="auto">
          <a:xfrm>
            <a:off x="5651917" y="2592152"/>
            <a:ext cx="5755230" cy="35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5B3BF8B-A93E-45F1-92DD-B5EA50C8AFBD}"/>
              </a:ext>
            </a:extLst>
          </p:cNvPr>
          <p:cNvGrpSpPr/>
          <p:nvPr/>
        </p:nvGrpSpPr>
        <p:grpSpPr>
          <a:xfrm>
            <a:off x="384313" y="1968271"/>
            <a:ext cx="5363784" cy="3145946"/>
            <a:chOff x="1010898" y="2723014"/>
            <a:chExt cx="5363784" cy="314594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F1223B7C-CF7E-4A8F-AC3A-2F8914B3D3BF}"/>
                </a:ext>
              </a:extLst>
            </p:cNvPr>
            <p:cNvGrpSpPr/>
            <p:nvPr/>
          </p:nvGrpSpPr>
          <p:grpSpPr>
            <a:xfrm>
              <a:off x="1010898" y="2723014"/>
              <a:ext cx="932542" cy="932542"/>
              <a:chOff x="818354" y="2530470"/>
              <a:chExt cx="1317630" cy="1317630"/>
            </a:xfrm>
          </p:grpSpPr>
          <p:pic>
            <p:nvPicPr>
              <p:cNvPr id="8" name="Picture 6" descr="Znalezione obrazy dla zapytania icon phone">
                <a:extLst>
                  <a:ext uri="{FF2B5EF4-FFF2-40B4-BE49-F238E27FC236}">
                    <a16:creationId xmlns:a16="http://schemas.microsoft.com/office/drawing/2014/main" xmlns="" id="{EC644142-294E-45E8-A0F1-B5FC53453B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8354" y="2530470"/>
                <a:ext cx="1317630" cy="1317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xmlns="" id="{DEA0174B-AF57-44D1-AA1B-D577FBA89235}"/>
                  </a:ext>
                </a:extLst>
              </p:cNvPr>
              <p:cNvSpPr/>
              <p:nvPr/>
            </p:nvSpPr>
            <p:spPr>
              <a:xfrm>
                <a:off x="1045369" y="2757485"/>
                <a:ext cx="863600" cy="863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8D4996CF-B4D5-4508-B873-72B2EDD0A567}"/>
                  </a:ext>
                </a:extLst>
              </p:cNvPr>
              <p:cNvGrpSpPr/>
              <p:nvPr/>
            </p:nvGrpSpPr>
            <p:grpSpPr>
              <a:xfrm>
                <a:off x="1045369" y="2884485"/>
                <a:ext cx="863600" cy="609600"/>
                <a:chOff x="1045369" y="2921000"/>
                <a:chExt cx="863600" cy="609600"/>
              </a:xfrm>
            </p:grpSpPr>
            <p:sp>
              <p:nvSpPr>
                <p:cNvPr id="5" name="Rectangle: Rounded Corners 4">
                  <a:extLst>
                    <a:ext uri="{FF2B5EF4-FFF2-40B4-BE49-F238E27FC236}">
                      <a16:creationId xmlns:a16="http://schemas.microsoft.com/office/drawing/2014/main" xmlns="" id="{79B20476-7804-4EED-A3FD-ACECE2154080}"/>
                    </a:ext>
                  </a:extLst>
                </p:cNvPr>
                <p:cNvSpPr/>
                <p:nvPr/>
              </p:nvSpPr>
              <p:spPr>
                <a:xfrm>
                  <a:off x="1045369" y="2921000"/>
                  <a:ext cx="863600" cy="609600"/>
                </a:xfrm>
                <a:prstGeom prst="roundRect">
                  <a:avLst/>
                </a:prstGeom>
                <a:solidFill>
                  <a:schemeClr val="bg1"/>
                </a:solidFill>
                <a:ln w="44450">
                  <a:solidFill>
                    <a:srgbClr val="597D9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xmlns="" id="{84B9F773-12F5-4BB1-9D51-0AA046929A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3047" y="2964656"/>
                  <a:ext cx="412162" cy="227010"/>
                </a:xfrm>
                <a:prstGeom prst="line">
                  <a:avLst/>
                </a:prstGeom>
                <a:solidFill>
                  <a:schemeClr val="bg1"/>
                </a:solidFill>
                <a:ln w="44450">
                  <a:solidFill>
                    <a:srgbClr val="597D9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xmlns="" id="{C650EEE5-8C25-4A5E-BD43-6B5348B4C3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69127" y="2964656"/>
                  <a:ext cx="412162" cy="227010"/>
                </a:xfrm>
                <a:prstGeom prst="line">
                  <a:avLst/>
                </a:prstGeom>
                <a:solidFill>
                  <a:schemeClr val="bg1"/>
                </a:solidFill>
                <a:ln w="44450">
                  <a:solidFill>
                    <a:srgbClr val="597D9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8496A48E-3A03-4DC4-9ECF-1437E176D153}"/>
                </a:ext>
              </a:extLst>
            </p:cNvPr>
            <p:cNvSpPr txBox="1"/>
            <p:nvPr/>
          </p:nvSpPr>
          <p:spPr>
            <a:xfrm>
              <a:off x="2133136" y="2995386"/>
              <a:ext cx="4241546" cy="387798"/>
            </a:xfrm>
            <a:prstGeom prst="rect">
              <a:avLst/>
            </a:prstGeom>
          </p:spPr>
          <p:txBody>
            <a:bodyPr vert="horz" wrap="none" lIns="0" tIns="0" rIns="0" bIns="0" rtlCol="0" anchor="ctr">
              <a:spAutoFit/>
            </a:bodyPr>
            <a:lstStyle>
              <a:lvl1pPr marL="228600" lvl="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lvl="1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lvl="2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lvl="3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lvl="4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pl-PL" altLang="x-none" dirty="0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hlinkClick r:id="rId4"/>
                </a:rPr>
                <a:t>k.witczak@bertzmedical.pl</a:t>
              </a:r>
              <a:endParaRPr lang="en-US" dirty="0">
                <a:solidFill>
                  <a:schemeClr val="accent1">
                    <a:lumMod val="50000"/>
                  </a:schemeClr>
                </a:solidFill>
                <a:latin typeface="Arial" charset="0"/>
              </a:endParaRPr>
            </a:p>
          </p:txBody>
        </p:sp>
        <p:pic>
          <p:nvPicPr>
            <p:cNvPr id="6150" name="Picture 6" descr="Znalezione obrazy dla zapytania icon phone">
              <a:extLst>
                <a:ext uri="{FF2B5EF4-FFF2-40B4-BE49-F238E27FC236}">
                  <a16:creationId xmlns:a16="http://schemas.microsoft.com/office/drawing/2014/main" xmlns="" id="{B87D2464-08DC-422A-AE8C-641E0D6780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898" y="3829716"/>
              <a:ext cx="932542" cy="932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048A6F4-CDDD-4829-8155-86A49120FC25}"/>
                </a:ext>
              </a:extLst>
            </p:cNvPr>
            <p:cNvSpPr txBox="1"/>
            <p:nvPr/>
          </p:nvSpPr>
          <p:spPr>
            <a:xfrm>
              <a:off x="2133136" y="4102088"/>
              <a:ext cx="2002151" cy="387798"/>
            </a:xfrm>
            <a:prstGeom prst="rect">
              <a:avLst/>
            </a:prstGeom>
          </p:spPr>
          <p:txBody>
            <a:bodyPr vert="horz" wrap="none" lIns="0" tIns="0" rIns="0" bIns="0" rtlCol="0" anchor="ctr">
              <a:spAutoFit/>
            </a:bodyPr>
            <a:lstStyle>
              <a:lvl1pPr marL="228600" lvl="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lvl="1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lvl="2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lvl="3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lvl="4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>
                <a:buNone/>
              </a:pPr>
              <a:r>
                <a:rPr lang="pl-PL" altLang="x-none" dirty="0" smtClean="0">
                  <a:solidFill>
                    <a:srgbClr val="0070C0"/>
                  </a:solidFill>
                  <a:latin typeface="Arial" charset="0"/>
                </a:rPr>
                <a:t>608</a:t>
              </a:r>
              <a:r>
                <a:rPr lang="en-US" altLang="x-none" dirty="0" smtClean="0">
                  <a:solidFill>
                    <a:srgbClr val="0070C0"/>
                  </a:solidFill>
                  <a:latin typeface="Arial" charset="0"/>
                </a:rPr>
                <a:t> </a:t>
              </a:r>
              <a:r>
                <a:rPr lang="pl-PL" altLang="x-none" dirty="0" smtClean="0">
                  <a:solidFill>
                    <a:srgbClr val="0070C0"/>
                  </a:solidFill>
                  <a:latin typeface="Arial" charset="0"/>
                </a:rPr>
                <a:t>565</a:t>
              </a:r>
              <a:r>
                <a:rPr lang="en-US" altLang="x-none" dirty="0" smtClean="0">
                  <a:solidFill>
                    <a:srgbClr val="0070C0"/>
                  </a:solidFill>
                  <a:latin typeface="Arial" charset="0"/>
                </a:rPr>
                <a:t> </a:t>
              </a:r>
              <a:r>
                <a:rPr lang="pl-PL" altLang="x-none" dirty="0" smtClean="0">
                  <a:solidFill>
                    <a:srgbClr val="0070C0"/>
                  </a:solidFill>
                  <a:latin typeface="Arial" charset="0"/>
                </a:rPr>
                <a:t>237</a:t>
              </a:r>
              <a:endParaRPr lang="en-US" dirty="0">
                <a:solidFill>
                  <a:srgbClr val="0070C0"/>
                </a:solidFill>
                <a:latin typeface="Arial" charset="0"/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xmlns="" id="{4BDF6D0F-2D41-4742-9005-6BE128052DC4}"/>
                </a:ext>
              </a:extLst>
            </p:cNvPr>
            <p:cNvGrpSpPr/>
            <p:nvPr/>
          </p:nvGrpSpPr>
          <p:grpSpPr>
            <a:xfrm>
              <a:off x="1010898" y="4936418"/>
              <a:ext cx="932542" cy="932542"/>
              <a:chOff x="1010898" y="4936418"/>
              <a:chExt cx="932542" cy="932542"/>
            </a:xfrm>
          </p:grpSpPr>
          <p:pic>
            <p:nvPicPr>
              <p:cNvPr id="26" name="Picture 6" descr="Znalezione obrazy dla zapytania icon phone">
                <a:extLst>
                  <a:ext uri="{FF2B5EF4-FFF2-40B4-BE49-F238E27FC236}">
                    <a16:creationId xmlns:a16="http://schemas.microsoft.com/office/drawing/2014/main" xmlns="" id="{92D37222-1486-4A43-A5D3-AE261DB2FE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898" y="4936418"/>
                <a:ext cx="932542" cy="932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xmlns="" id="{82D2469C-70B3-4634-94E2-3D64DA0E4B1E}"/>
                  </a:ext>
                </a:extLst>
              </p:cNvPr>
              <p:cNvSpPr/>
              <p:nvPr/>
            </p:nvSpPr>
            <p:spPr>
              <a:xfrm>
                <a:off x="1171566" y="5097086"/>
                <a:ext cx="611206" cy="61120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2D5152F5-BD82-4814-96EB-5C4CBC1CB8D0}"/>
                  </a:ext>
                </a:extLst>
              </p:cNvPr>
              <p:cNvSpPr txBox="1"/>
              <p:nvPr/>
            </p:nvSpPr>
            <p:spPr>
              <a:xfrm>
                <a:off x="1114089" y="5264190"/>
                <a:ext cx="726161" cy="276999"/>
              </a:xfrm>
              <a:prstGeom prst="rect">
                <a:avLst/>
              </a:prstGeom>
            </p:spPr>
            <p:txBody>
              <a:bodyPr vert="horz" wrap="none" lIns="0" tIns="0" rIns="0" bIns="0" rtlCol="0" anchor="ctr">
                <a:spAutoFit/>
              </a:bodyPr>
              <a:lstStyle>
                <a:lvl1pPr marL="228600" lvl="0" indent="-2286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/>
                </a:lvl1pPr>
                <a:lvl2pPr marL="685800" lvl="1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/>
                </a:lvl2pPr>
                <a:lvl3pPr marL="1143000" lvl="2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/>
                </a:lvl3pPr>
                <a:lvl4pPr marL="1600200" lvl="3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4pPr>
                <a:lvl5pPr marL="2057400" lvl="4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marL="0" indent="0">
                  <a:buNone/>
                </a:pPr>
                <a:r>
                  <a:rPr lang="en-US" altLang="x-none" sz="2000" b="1" dirty="0">
                    <a:solidFill>
                      <a:srgbClr val="597D98"/>
                    </a:solidFill>
                    <a:latin typeface="Arial" charset="0"/>
                  </a:rPr>
                  <a:t>WWW</a:t>
                </a:r>
                <a:endParaRPr lang="en-US" sz="2000" b="1" dirty="0">
                  <a:solidFill>
                    <a:srgbClr val="597D98"/>
                  </a:solidFill>
                  <a:latin typeface="Arial" charset="0"/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E6CCFBD5-1F04-4929-95B8-D659D3558789}"/>
                </a:ext>
              </a:extLst>
            </p:cNvPr>
            <p:cNvSpPr txBox="1"/>
            <p:nvPr/>
          </p:nvSpPr>
          <p:spPr>
            <a:xfrm>
              <a:off x="2133136" y="5208790"/>
              <a:ext cx="3279166" cy="387798"/>
            </a:xfrm>
            <a:prstGeom prst="rect">
              <a:avLst/>
            </a:prstGeom>
          </p:spPr>
          <p:txBody>
            <a:bodyPr vert="horz" wrap="none" lIns="0" tIns="0" rIns="0" bIns="0" rtlCol="0" anchor="ctr">
              <a:spAutoFit/>
            </a:bodyPr>
            <a:lstStyle>
              <a:lvl1pPr marL="228600" lvl="0" indent="-2286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/>
              </a:lvl1pPr>
              <a:lvl2pPr marL="685800" lvl="1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lvl="2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lvl="3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lvl="4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pPr marL="0" indent="0" algn="ctr">
                <a:buNone/>
              </a:pPr>
              <a:r>
                <a:rPr lang="pl-PL" altLang="x-none" dirty="0">
                  <a:solidFill>
                    <a:srgbClr val="000000"/>
                  </a:solidFill>
                  <a:latin typeface="Arial" charset="0"/>
                  <a:hlinkClick r:id="rId5"/>
                </a:rPr>
                <a:t>www.bertzmedical.pl</a:t>
              </a:r>
              <a:endParaRPr lang="pl-PL" altLang="x-none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6" name="Tytuł 1">
            <a:extLst>
              <a:ext uri="{FF2B5EF4-FFF2-40B4-BE49-F238E27FC236}">
                <a16:creationId xmlns:a16="http://schemas.microsoft.com/office/drawing/2014/main" xmlns="" id="{7B5B2C26-1AAF-4923-8436-23D02A1598A9}"/>
              </a:ext>
            </a:extLst>
          </p:cNvPr>
          <p:cNvSpPr txBox="1">
            <a:spLocks/>
          </p:cNvSpPr>
          <p:nvPr/>
        </p:nvSpPr>
        <p:spPr>
          <a:xfrm>
            <a:off x="384313" y="371103"/>
            <a:ext cx="11423374" cy="155119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Dziękuję za uwagę!</a:t>
            </a:r>
          </a:p>
          <a:p>
            <a:pPr algn="l"/>
            <a:endParaRPr lang="pl-PL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Zapraszam </a:t>
            </a:r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do kontaktu z naszą 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firmą.</a:t>
            </a:r>
            <a:endParaRPr lang="pl-P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6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C9001F1-582E-4294-9C96-D79A30A31ED9}"/>
              </a:ext>
            </a:extLst>
          </p:cNvPr>
          <p:cNvSpPr/>
          <p:nvPr/>
        </p:nvSpPr>
        <p:spPr>
          <a:xfrm>
            <a:off x="0" y="2544631"/>
            <a:ext cx="12192000" cy="2455517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616" y="2969567"/>
            <a:ext cx="2923937" cy="995134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79" y="4325921"/>
            <a:ext cx="2969937" cy="66551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740" y="2915778"/>
            <a:ext cx="1191880" cy="1102712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513" y="4267611"/>
            <a:ext cx="1411724" cy="97135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028" y="4456230"/>
            <a:ext cx="3263090" cy="730796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304" y="2832416"/>
            <a:ext cx="1174332" cy="120477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xmlns="" id="{1F7EF129-D496-46E9-8D5C-AD8DBCB36156}"/>
              </a:ext>
            </a:extLst>
          </p:cNvPr>
          <p:cNvCxnSpPr/>
          <p:nvPr/>
        </p:nvCxnSpPr>
        <p:spPr>
          <a:xfrm>
            <a:off x="0" y="2535922"/>
            <a:ext cx="1219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Obraz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5" b="13075"/>
          <a:stretch/>
        </p:blipFill>
        <p:spPr>
          <a:xfrm>
            <a:off x="4146087" y="4240481"/>
            <a:ext cx="1346635" cy="946545"/>
          </a:xfrm>
          <a:prstGeom prst="rect">
            <a:avLst/>
          </a:prstGeom>
        </p:spPr>
      </p:pic>
      <p:pic>
        <p:nvPicPr>
          <p:cNvPr id="16" name="Picture 4" descr="Znalezione obrazy dla zapytania MB. SRL logo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1" t="37624" r="21360" b="36289"/>
          <a:stretch/>
        </p:blipFill>
        <p:spPr bwMode="auto">
          <a:xfrm>
            <a:off x="1452181" y="5620563"/>
            <a:ext cx="2987997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Podobny obraz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78" b="21036"/>
          <a:stretch/>
        </p:blipFill>
        <p:spPr bwMode="auto">
          <a:xfrm>
            <a:off x="5145918" y="5620563"/>
            <a:ext cx="1979592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Obraz 1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7" b="12984"/>
          <a:stretch/>
        </p:blipFill>
        <p:spPr>
          <a:xfrm>
            <a:off x="3860067" y="117603"/>
            <a:ext cx="4551294" cy="229018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657" y="5279986"/>
            <a:ext cx="1991003" cy="13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86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252" y="1026079"/>
            <a:ext cx="3887947" cy="5831921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26" y="630923"/>
            <a:ext cx="3384839" cy="507587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3956538" y="676603"/>
            <a:ext cx="8141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Automatyczny </a:t>
            </a:r>
            <a:r>
              <a:rPr lang="pl-PL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3-kanałowy </a:t>
            </a:r>
            <a:r>
              <a:rPr lang="pl-PL" sz="24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bezwkładowy</a:t>
            </a:r>
            <a:r>
              <a:rPr lang="pl-PL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wstrzykiwacz</a:t>
            </a:r>
            <a:r>
              <a:rPr lang="pl-PL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środka kontrastowego do tomografii komputerowej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9376012" y="230778"/>
            <a:ext cx="49131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80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r>
              <a:rPr lang="pl-PL" dirty="0">
                <a:latin typeface="Wingdings" panose="05000000000000000000" pitchFamily="2" charset="2"/>
              </a:rPr>
              <a:t> </a:t>
            </a:r>
            <a:endParaRPr lang="pl-PL" dirty="0"/>
          </a:p>
        </p:txBody>
      </p:sp>
      <p:sp>
        <p:nvSpPr>
          <p:cNvPr id="13" name="Prostokąt 12"/>
          <p:cNvSpPr/>
          <p:nvPr/>
        </p:nvSpPr>
        <p:spPr>
          <a:xfrm>
            <a:off x="9423999" y="1430169"/>
            <a:ext cx="49131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80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endParaRPr lang="pl-PL" dirty="0"/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673" y="1544640"/>
            <a:ext cx="3192224" cy="4788336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3967888" y="2944000"/>
            <a:ext cx="16385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czujniki środków</a:t>
            </a:r>
          </a:p>
        </p:txBody>
      </p:sp>
      <p:grpSp>
        <p:nvGrpSpPr>
          <p:cNvPr id="30" name="Grupa 29"/>
          <p:cNvGrpSpPr/>
          <p:nvPr/>
        </p:nvGrpSpPr>
        <p:grpSpPr>
          <a:xfrm>
            <a:off x="3967888" y="1922612"/>
            <a:ext cx="7667632" cy="3365685"/>
            <a:chOff x="4524368" y="1972846"/>
            <a:chExt cx="7667632" cy="3365685"/>
          </a:xfrm>
        </p:grpSpPr>
        <p:sp>
          <p:nvSpPr>
            <p:cNvPr id="31" name="pole tekstowe 30"/>
            <p:cNvSpPr txBox="1"/>
            <p:nvPr/>
          </p:nvSpPr>
          <p:spPr>
            <a:xfrm>
              <a:off x="9541534" y="1972846"/>
              <a:ext cx="2092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Zintegrowane </a:t>
              </a:r>
              <a:r>
                <a:rPr lang="pl-PL" sz="14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aktywne podgrzewacze środków kontrastowych</a:t>
              </a:r>
              <a:endParaRPr lang="pl-PL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pole tekstowe 31"/>
            <p:cNvSpPr txBox="1"/>
            <p:nvPr/>
          </p:nvSpPr>
          <p:spPr>
            <a:xfrm>
              <a:off x="10099343" y="3863648"/>
              <a:ext cx="209265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Intuicyjny panel sterowania w języku polskim</a:t>
              </a:r>
              <a:endParaRPr lang="pl-PL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pole tekstowe 32"/>
            <p:cNvSpPr txBox="1"/>
            <p:nvPr/>
          </p:nvSpPr>
          <p:spPr>
            <a:xfrm>
              <a:off x="9783074" y="5030754"/>
              <a:ext cx="209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pl-PL" sz="1400" dirty="0">
                <a:solidFill>
                  <a:srgbClr val="002060"/>
                </a:solidFill>
              </a:endParaRPr>
            </a:p>
          </p:txBody>
        </p:sp>
        <p:sp>
          <p:nvSpPr>
            <p:cNvPr id="34" name="pole tekstowe 33"/>
            <p:cNvSpPr txBox="1"/>
            <p:nvPr/>
          </p:nvSpPr>
          <p:spPr>
            <a:xfrm>
              <a:off x="4524368" y="1972846"/>
              <a:ext cx="228343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Trzy </a:t>
              </a:r>
              <a:r>
                <a:rPr lang="pl-PL" sz="14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uchwyty na środki</a:t>
              </a:r>
              <a:r>
                <a:rPr lang="pl-PL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l-PL" sz="14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dla </a:t>
              </a:r>
              <a:r>
                <a:rPr lang="pl-PL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wszystkich powszechnie dostępnych opakowań</a:t>
              </a:r>
            </a:p>
          </p:txBody>
        </p:sp>
        <p:sp>
          <p:nvSpPr>
            <p:cNvPr id="35" name="pole tekstowe 34"/>
            <p:cNvSpPr txBox="1"/>
            <p:nvPr/>
          </p:nvSpPr>
          <p:spPr>
            <a:xfrm>
              <a:off x="4529032" y="3701092"/>
              <a:ext cx="20926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ultradźwiękowe czujniki </a:t>
              </a:r>
              <a:r>
                <a:rPr lang="pl-PL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powietrza</a:t>
              </a:r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4524368" y="4426543"/>
              <a:ext cx="209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czujniki ciśnienia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502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9376012" y="230778"/>
            <a:ext cx="49131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80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r>
              <a:rPr lang="pl-PL" dirty="0">
                <a:latin typeface="Wingdings" panose="05000000000000000000" pitchFamily="2" charset="2"/>
              </a:rPr>
              <a:t> </a:t>
            </a:r>
            <a:endParaRPr lang="pl-PL" dirty="0"/>
          </a:p>
        </p:txBody>
      </p:sp>
      <p:sp>
        <p:nvSpPr>
          <p:cNvPr id="13" name="Prostokąt 12"/>
          <p:cNvSpPr/>
          <p:nvPr/>
        </p:nvSpPr>
        <p:spPr>
          <a:xfrm>
            <a:off x="9423999" y="1430169"/>
            <a:ext cx="49131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80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endParaRPr lang="pl-PL" dirty="0"/>
          </a:p>
        </p:txBody>
      </p:sp>
      <p:pic>
        <p:nvPicPr>
          <p:cNvPr id="16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881" y="567168"/>
            <a:ext cx="3744236" cy="545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Symbol zastępczy zawartości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6263" y="6281738"/>
            <a:ext cx="1196975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pole tekstowe 5"/>
          <p:cNvSpPr txBox="1">
            <a:spLocks noChangeArrowheads="1"/>
          </p:cNvSpPr>
          <p:nvPr/>
        </p:nvSpPr>
        <p:spPr bwMode="auto">
          <a:xfrm>
            <a:off x="398853" y="1358560"/>
            <a:ext cx="735177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Bezprzewodowy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– </a:t>
            </a:r>
            <a:r>
              <a:rPr kumimoji="0" lang="pl-PL" altLang="pl-PL" sz="2000" dirty="0" err="1">
                <a:solidFill>
                  <a:srgbClr val="002060"/>
                </a:solidFill>
                <a:latin typeface="Arial" panose="020B0604020202020204" pitchFamily="34" charset="0"/>
              </a:rPr>
              <a:t>bluetooth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,</a:t>
            </a: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Przygotowanie wstrzykiwacza tylko raz dziennie,</a:t>
            </a:r>
            <a:endParaRPr kumimoji="0" lang="pl-PL" altLang="pl-PL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Automatyczne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przełączanie </a:t>
            </a: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podawania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środka </a:t>
            </a: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kontrastowego            </a:t>
            </a:r>
          </a:p>
          <a:p>
            <a:pPr marL="0" indent="0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  z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opróżnionego opakowania na pełne,</a:t>
            </a: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Optymalne wykorzystanie środka kontrastującego,</a:t>
            </a:r>
            <a:endParaRPr kumimoji="0" lang="pl-PL" altLang="pl-PL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Zamknięty obieg płynów,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 </a:t>
            </a: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Odpowiedni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do wszystkich rodzajów kontrastów,</a:t>
            </a: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Aktywne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podgrzewanie kontrastu,</a:t>
            </a: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-TANDEM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– możliwość pracy na dwóch różnych rodzajach </a:t>
            </a: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   </a:t>
            </a: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 kontrastu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,</a:t>
            </a:r>
          </a:p>
          <a:p>
            <a:pPr marL="0" indent="0" algn="just">
              <a:spcBef>
                <a:spcPts val="600"/>
              </a:spcBef>
              <a:buSzPct val="100000"/>
            </a:pPr>
            <a:r>
              <a:rPr kumimoji="0" lang="pl-PL" alt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Zawieszenie </a:t>
            </a:r>
            <a:r>
              <a:rPr kumimoji="0" lang="pl-PL" altLang="pl-PL" sz="2000" dirty="0">
                <a:solidFill>
                  <a:srgbClr val="002060"/>
                </a:solidFill>
                <a:latin typeface="Arial" panose="020B0604020202020204" pitchFamily="34" charset="0"/>
              </a:rPr>
              <a:t>sufitowe, jedno lub dwuramienne.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53" y="567168"/>
            <a:ext cx="3384839" cy="50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76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636" y="192811"/>
            <a:ext cx="4190575" cy="4320000"/>
          </a:xfr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91" y="1364973"/>
            <a:ext cx="7200001" cy="5400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78212" y="285473"/>
            <a:ext cx="47027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>
                <a:solidFill>
                  <a:srgbClr val="002060"/>
                </a:solidFill>
              </a:rPr>
              <a:t>Terminal dotykowy 12”</a:t>
            </a:r>
          </a:p>
        </p:txBody>
      </p:sp>
    </p:spTree>
    <p:extLst>
      <p:ext uri="{BB962C8B-B14F-4D97-AF65-F5344CB8AC3E}">
        <p14:creationId xmlns:p14="http://schemas.microsoft.com/office/powerpoint/2010/main" val="248262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"/>
          <p:cNvSpPr/>
          <p:nvPr/>
        </p:nvSpPr>
        <p:spPr>
          <a:xfrm>
            <a:off x="574370" y="298864"/>
            <a:ext cx="3382168" cy="113877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square">
            <a:spAutoFit/>
          </a:bodyPr>
          <a:lstStyle>
            <a:lvl1pPr marL="444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Materiały eksploatacyjne </a:t>
            </a:r>
            <a:endParaRPr kumimoji="0" lang="pl-PL" altLang="pl-PL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pl-PL" altLang="pl-PL" dirty="0">
              <a:solidFill>
                <a:srgbClr val="000000"/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pl-PL" altLang="pl-PL" dirty="0">
              <a:solidFill>
                <a:srgbClr val="000000"/>
              </a:solidFill>
            </a:endParaRPr>
          </a:p>
        </p:txBody>
      </p:sp>
      <p:pic>
        <p:nvPicPr>
          <p:cNvPr id="21507" name="Symbol zastępczy zawartości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6263" y="6281738"/>
            <a:ext cx="1196975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pole tekstowe 5"/>
          <p:cNvSpPr txBox="1">
            <a:spLocks noChangeArrowheads="1"/>
          </p:cNvSpPr>
          <p:nvPr/>
        </p:nvSpPr>
        <p:spPr bwMode="auto">
          <a:xfrm>
            <a:off x="630917" y="1293494"/>
            <a:ext cx="8389937" cy="49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Dwuczęściowy system wężyków</a:t>
            </a:r>
          </a:p>
        </p:txBody>
      </p:sp>
      <p:sp>
        <p:nvSpPr>
          <p:cNvPr id="8" name="pole tekstowe 4"/>
          <p:cNvSpPr txBox="1"/>
          <p:nvPr/>
        </p:nvSpPr>
        <p:spPr>
          <a:xfrm>
            <a:off x="1699994" y="5333279"/>
            <a:ext cx="1851789" cy="496996"/>
          </a:xfrm>
          <a:prstGeom prst="rect">
            <a:avLst/>
          </a:prstGeom>
          <a:noFill/>
          <a:ln cap="flat">
            <a:noFill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wężyk pompy</a:t>
            </a:r>
          </a:p>
        </p:txBody>
      </p:sp>
      <p:sp>
        <p:nvSpPr>
          <p:cNvPr id="9" name="pole tekstowe 11"/>
          <p:cNvSpPr txBox="1"/>
          <p:nvPr/>
        </p:nvSpPr>
        <p:spPr>
          <a:xfrm>
            <a:off x="5171700" y="5186101"/>
            <a:ext cx="2943225" cy="754694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wężyk</a:t>
            </a:r>
            <a:r>
              <a:rPr kumimoji="0" lang="pl-PL" altLang="pl-PL" sz="3200" b="1" dirty="0">
                <a:solidFill>
                  <a:srgbClr val="000000"/>
                </a:solidFill>
              </a:rPr>
              <a:t> </a:t>
            </a:r>
            <a:r>
              <a:rPr kumimoji="0" lang="pl-PL" altLang="pl-PL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pacjenta</a:t>
            </a:r>
          </a:p>
        </p:txBody>
      </p:sp>
      <p:sp>
        <p:nvSpPr>
          <p:cNvPr id="10" name="Prostokąt 3"/>
          <p:cNvSpPr/>
          <p:nvPr/>
        </p:nvSpPr>
        <p:spPr>
          <a:xfrm>
            <a:off x="8258984" y="1830672"/>
            <a:ext cx="3820872" cy="1015663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>
                <a:solidFill>
                  <a:srgbClr val="FF0000"/>
                </a:solidFill>
              </a:rPr>
              <a:t>oryginalne materiały jednorazowe </a:t>
            </a:r>
            <a:br>
              <a:rPr kumimoji="0" lang="pl-PL" altLang="pl-PL" sz="2000" dirty="0">
                <a:solidFill>
                  <a:srgbClr val="FF0000"/>
                </a:solidFill>
              </a:rPr>
            </a:br>
            <a:r>
              <a:rPr kumimoji="0" lang="pl-PL" altLang="pl-PL" sz="2000" dirty="0">
                <a:solidFill>
                  <a:srgbClr val="FF0000"/>
                </a:solidFill>
              </a:rPr>
              <a:t>nie zawierają lateksu oraz DEHP </a:t>
            </a:r>
            <a:br>
              <a:rPr kumimoji="0" lang="pl-PL" altLang="pl-PL" sz="2000" dirty="0">
                <a:solidFill>
                  <a:srgbClr val="FF0000"/>
                </a:solidFill>
              </a:rPr>
            </a:br>
            <a:r>
              <a:rPr kumimoji="0" lang="pl-PL" altLang="pl-PL" sz="2000" dirty="0">
                <a:solidFill>
                  <a:srgbClr val="FF0000"/>
                </a:solidFill>
              </a:rPr>
              <a:t>(</a:t>
            </a:r>
            <a:r>
              <a:rPr kumimoji="0" lang="pl-PL" altLang="pl-PL" sz="2000" dirty="0" err="1">
                <a:solidFill>
                  <a:srgbClr val="FF0000"/>
                </a:solidFill>
              </a:rPr>
              <a:t>ftalany</a:t>
            </a:r>
            <a:r>
              <a:rPr kumimoji="0" lang="pl-PL" altLang="pl-PL" sz="2000" dirty="0">
                <a:solidFill>
                  <a:srgbClr val="FF0000"/>
                </a:solidFill>
              </a:rPr>
              <a:t> </a:t>
            </a:r>
            <a:r>
              <a:rPr kumimoji="0" lang="pl-PL" altLang="pl-PL" sz="2000" dirty="0" err="1">
                <a:solidFill>
                  <a:srgbClr val="FF0000"/>
                </a:solidFill>
              </a:rPr>
              <a:t>dietyloheksylu</a:t>
            </a:r>
            <a:r>
              <a:rPr kumimoji="0" lang="pl-PL" altLang="pl-PL" sz="2000" dirty="0" smtClean="0">
                <a:solidFill>
                  <a:srgbClr val="FF0000"/>
                </a:solidFill>
              </a:rPr>
              <a:t>)</a:t>
            </a:r>
            <a:endParaRPr kumimoji="0" lang="pl-PL" altLang="pl-PL" sz="2000" dirty="0">
              <a:solidFill>
                <a:srgbClr val="FF0000"/>
              </a:solidFill>
            </a:endParaRPr>
          </a:p>
        </p:txBody>
      </p:sp>
      <p:pic>
        <p:nvPicPr>
          <p:cNvPr id="21514" name="Symbol zastępczy zawartości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745" y="3327852"/>
            <a:ext cx="1082675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Obraz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1621" y="3317555"/>
            <a:ext cx="1084262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237" y="2785120"/>
            <a:ext cx="3261605" cy="2028293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58" y="1995694"/>
            <a:ext cx="3114051" cy="311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92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Symbol zastępczy zawartości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6263" y="6281738"/>
            <a:ext cx="1196975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pole tekstowe 5"/>
          <p:cNvSpPr txBox="1">
            <a:spLocks noChangeArrowheads="1"/>
          </p:cNvSpPr>
          <p:nvPr/>
        </p:nvSpPr>
        <p:spPr bwMode="auto">
          <a:xfrm>
            <a:off x="437286" y="425547"/>
            <a:ext cx="8389937" cy="49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W</a:t>
            </a: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ężyk pompy XD 8003</a:t>
            </a:r>
            <a:endParaRPr kumimoji="0" lang="pl-PL" altLang="pl-PL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22533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327" y="1852702"/>
            <a:ext cx="3263629" cy="326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ole tekstowe 4"/>
          <p:cNvSpPr txBox="1"/>
          <p:nvPr/>
        </p:nvSpPr>
        <p:spPr>
          <a:xfrm>
            <a:off x="904742" y="1453714"/>
            <a:ext cx="6853158" cy="4247317"/>
          </a:xfrm>
          <a:prstGeom prst="rect">
            <a:avLst/>
          </a:prstGeom>
          <a:noFill/>
          <a:ln cap="flat">
            <a:noFill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Pracuje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przez 24 godziny, niezależnie od ilości iniekcji,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Wbudowane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dwa czujniki ciśnienia i filtr cząstek stałych, 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Wyposażony w filtry bakteryjne na końcach igieł,</a:t>
            </a:r>
            <a:endParaRPr lang="pl-PL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Zastawka przeciw zwrotna na końcu wężyka,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Ekonomiczne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zużycie materiałów jednorazowych</a:t>
            </a: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Łatwy w obsłudze,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 Złącze </a:t>
            </a:r>
            <a:r>
              <a:rPr lang="pl-PL" sz="2000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Luer</a:t>
            </a:r>
            <a:r>
              <a:rPr lang="pl-PL" sz="2000" dirty="0" smtClean="0">
                <a:solidFill>
                  <a:srgbClr val="002060"/>
                </a:solidFill>
                <a:latin typeface="Arial" panose="020B0604020202020204" pitchFamily="34" charset="0"/>
              </a:rPr>
              <a:t>-lock,</a:t>
            </a:r>
            <a:endParaRPr kumimoji="0" lang="pl-PL" altLang="pl-PL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Potwierdzone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certyfikatami bezpieczeństwo higieniczne.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2535" name="Symbol zastępczy zawartości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963" y="5118100"/>
            <a:ext cx="3413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475" y="5121275"/>
            <a:ext cx="33496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28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Symbol zastępczy zawartości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6263" y="6281738"/>
            <a:ext cx="1196975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pole tekstowe 5"/>
          <p:cNvSpPr txBox="1">
            <a:spLocks noChangeArrowheads="1"/>
          </p:cNvSpPr>
          <p:nvPr/>
        </p:nvSpPr>
        <p:spPr bwMode="auto">
          <a:xfrm>
            <a:off x="382587" y="676396"/>
            <a:ext cx="8389937" cy="496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</a:pP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W</a:t>
            </a: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ężyk pacjenta XD2040</a:t>
            </a:r>
            <a:endParaRPr kumimoji="0" lang="pl-PL" altLang="pl-PL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7" name="pole tekstowe 4"/>
          <p:cNvSpPr txBox="1"/>
          <p:nvPr/>
        </p:nvSpPr>
        <p:spPr>
          <a:xfrm>
            <a:off x="976077" y="1889185"/>
            <a:ext cx="6768199" cy="3323987"/>
          </a:xfrm>
          <a:prstGeom prst="rect">
            <a:avLst/>
          </a:prstGeom>
          <a:noFill/>
          <a:ln cap="flat">
            <a:noFill/>
          </a:ln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Jednorazowy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dla każdego pacjenta,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Wbudowane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dwie zastawki przeciw zwrotne,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Trzy dostępne długości: 150cm, 250cm, </a:t>
            </a: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320cm, </a:t>
            </a:r>
            <a:endParaRPr kumimoji="0" lang="pl-PL" altLang="pl-PL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Ekonomiczne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zużycie materiałów jednorazowych,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Łatwy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w obsłudze,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- Potwierdzone </a:t>
            </a: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certyfikatami bezpieczeństwo higieniczne.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pl-PL" altLang="pl-PL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2535" name="Symbol zastępczy zawartości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963" y="5118100"/>
            <a:ext cx="3413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475" y="5121275"/>
            <a:ext cx="33496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9">
            <a:extLst>
              <a:ext uri="{FF2B5EF4-FFF2-40B4-BE49-F238E27FC236}">
                <a16:creationId xmlns:a16="http://schemas.microsoft.com/office/drawing/2014/main" xmlns="" id="{9AA3CFDA-FE9B-45D5-BB2A-D4B01748A7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615" y="1889185"/>
            <a:ext cx="3644819" cy="226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210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64" y="670255"/>
            <a:ext cx="5966784" cy="3496296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258792" y="300923"/>
            <a:ext cx="9161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SYNCopen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sprzężenie </a:t>
            </a:r>
            <a:r>
              <a:rPr lang="pl-PL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wstrzykiwacza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tomografem wg. CIA 425 </a:t>
            </a: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6854406" y="1119035"/>
            <a:ext cx="53375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Klasa sprzężenia IV wg. CIA 425: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Tomografy SIEMENS: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</a:t>
            </a: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Definition AS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Definition AS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Definition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Flash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Edge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</a:t>
            </a:r>
            <a:r>
              <a:rPr lang="pl-PL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Confidence</a:t>
            </a:r>
            <a:endParaRPr lang="pl-PL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Tomografy GE: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Revolution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EVO</a:t>
            </a:r>
            <a:endParaRPr lang="pl-PL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1106914" y="4435947"/>
            <a:ext cx="5337594" cy="194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Klasa sprzężenia III wg. CIA 425: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Tomografy SIEMENS: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go. NOW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go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UP</a:t>
            </a: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go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l-PL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endParaRPr lang="pl-PL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l-PL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SOMATOM go</a:t>
            </a:r>
            <a:r>
              <a:rPr lang="pl-PL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Top</a:t>
            </a:r>
          </a:p>
        </p:txBody>
      </p:sp>
    </p:spTree>
    <p:extLst>
      <p:ext uri="{BB962C8B-B14F-4D97-AF65-F5344CB8AC3E}">
        <p14:creationId xmlns:p14="http://schemas.microsoft.com/office/powerpoint/2010/main" val="2074605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2072</TotalTime>
  <Words>419</Words>
  <Application>Microsoft Office PowerPoint</Application>
  <PresentationFormat>Panoramiczny</PresentationFormat>
  <Paragraphs>100</Paragraphs>
  <Slides>14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Motyw pakietu Office</vt:lpstr>
      <vt:lpstr>Microsoft Excel Worksheet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Karol Kwi. Witczak</dc:creator>
  <cp:lastModifiedBy>Karol Witczak</cp:lastModifiedBy>
  <cp:revision>179</cp:revision>
  <dcterms:created xsi:type="dcterms:W3CDTF">2017-03-10T19:20:08Z</dcterms:created>
  <dcterms:modified xsi:type="dcterms:W3CDTF">2019-09-04T07:29:15Z</dcterms:modified>
</cp:coreProperties>
</file>